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76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1" r:id="rId19"/>
    <p:sldId id="273" r:id="rId20"/>
    <p:sldId id="274" r:id="rId21"/>
    <p:sldId id="275" r:id="rId22"/>
    <p:sldId id="277" r:id="rId23"/>
    <p:sldId id="278" r:id="rId2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A4D04-45C2-4B1A-A949-F28FDD507744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622E5-3113-4214-9253-356CEB56394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830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3622E5-3113-4214-9253-356CEB563948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685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6688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089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9686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6147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494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000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740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8935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2517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0808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4616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E61728-4773-43B1-86A5-72AA28D92830}" type="datetimeFigureOut">
              <a:rPr lang="it-IT" smtClean="0"/>
              <a:t>24/04/2021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1037E-FD65-4039-B026-B5EC721C931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3965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7" Type="http://schemas.microsoft.com/office/2007/relationships/hdphoto" Target="../media/hdphoto14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5" Type="http://schemas.microsoft.com/office/2007/relationships/hdphoto" Target="../media/hdphoto13.wdp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5.wdp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microsoft.com/office/2007/relationships/hdphoto" Target="../media/hdphoto17.wdp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microsoft.com/office/2007/relationships/hdphoto" Target="../media/hdphoto3.wdp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1431" y="160337"/>
            <a:ext cx="8229600" cy="1036415"/>
          </a:xfrm>
        </p:spPr>
        <p:txBody>
          <a:bodyPr>
            <a:noAutofit/>
          </a:bodyPr>
          <a:lstStyle/>
          <a:p>
            <a: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ISTITUTO COMPRENSIVO CAMPORA-AIELLO </a:t>
            </a:r>
            <a:b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</a:br>
            <a: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Scuola Secondaria di primo grado plesso di Campora </a:t>
            </a:r>
            <a:b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</a:br>
            <a:r>
              <a:rPr lang="it-IT" sz="1800" b="1" dirty="0" err="1" smtClean="0">
                <a:solidFill>
                  <a:srgbClr val="333300"/>
                </a:solidFill>
                <a:latin typeface="Georgia" panose="02040502050405020303" pitchFamily="18" charset="0"/>
              </a:rPr>
              <a:t>a.s.</a:t>
            </a:r>
            <a: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> </a:t>
            </a:r>
            <a:r>
              <a:rPr lang="it-IT" sz="1800" b="1" smtClean="0">
                <a:solidFill>
                  <a:srgbClr val="333300"/>
                </a:solidFill>
                <a:latin typeface="Georgia" panose="02040502050405020303" pitchFamily="18" charset="0"/>
              </a:rPr>
              <a:t>2020/2021</a:t>
            </a:r>
            <a: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  <a:t/>
            </a:r>
            <a:br>
              <a:rPr lang="it-IT" sz="1800" b="1" dirty="0" smtClean="0">
                <a:solidFill>
                  <a:srgbClr val="333300"/>
                </a:solidFill>
                <a:latin typeface="Georgia" panose="02040502050405020303" pitchFamily="18" charset="0"/>
              </a:rPr>
            </a:br>
            <a:endParaRPr lang="it-IT" sz="16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AutoShape 2" descr="Giornata mondiale del libro e del diritto d'autore | Pausa Caffè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Giornata mondiale del libro e del diritto d'autore | Pausa Caffè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Giornata mondiale del libro e del diritto d'autore | Pausa Caffè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Giornata mondiale del libro e del diritto d'autore | Pausa Caffè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4" name="Picture 10" descr="23 aprile: giornata mondiale del libro e del diritto d'autore - Positanonew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466461"/>
            <a:ext cx="8656513" cy="513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208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E ancora…..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9218" name="Picture 2" descr="I migliori libri per ragazzi e ragazze di 13 anni - Cinque cose bel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3455109" cy="503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images-eu.ssl-images-amazon.com/images/I/61pqLu-HNWL._SX198_BO1,204,203,200_QL40_ML2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93167"/>
            <a:ext cx="3921224" cy="46662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20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7584" y="122709"/>
            <a:ext cx="7772400" cy="1362075"/>
          </a:xfrm>
        </p:spPr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E i grandi classici??? </a:t>
            </a:r>
            <a:endParaRPr lang="it-IT" dirty="0">
              <a:latin typeface="Algerian" panose="04020705040A02060702" pitchFamily="82" charset="0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 rot="333439">
            <a:off x="4860032" y="1268760"/>
            <a:ext cx="3925007" cy="1116032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it-IT" b="1" i="1" dirty="0" smtClean="0">
                <a:solidFill>
                  <a:schemeClr val="tx1"/>
                </a:solidFill>
                <a:latin typeface="Baskerville Old Face" panose="02020602080505020303" pitchFamily="18" charset="0"/>
              </a:rPr>
              <a:t>Come non ricordare la storia delle quattro sorelle più famose al mondo !!!! </a:t>
            </a:r>
            <a:endParaRPr lang="it-IT" b="1" i="1" dirty="0">
              <a:solidFill>
                <a:schemeClr val="tx1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10242" name="Picture 2" descr="Pin di TranNguyen Nguyen su Vintage &lt;3 | Romanzi per ragazzi, Illustrazioni  vintage, Libro per ragazz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0728"/>
            <a:ext cx="3771900" cy="553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Piccole donne il libro di Louisa Mary Alcott - riassunto - Studia Rapid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4637898" cy="32579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7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5373216"/>
            <a:ext cx="7416824" cy="1074043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latin typeface="Arial Black" panose="020B0A04020102020204" pitchFamily="34" charset="0"/>
              </a:rPr>
              <a:t>Libri che lasciano grandi insegnamenti!!! </a:t>
            </a:r>
            <a:endParaRPr lang="it-IT" dirty="0">
              <a:latin typeface="Arial Black" panose="020B0A04020102020204" pitchFamily="34" charset="0"/>
            </a:endParaRPr>
          </a:p>
        </p:txBody>
      </p:sp>
      <p:pic>
        <p:nvPicPr>
          <p:cNvPr id="11268" name="Picture 4" descr="Pollyanna - Eleanor Porter - copertin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3358099" cy="48058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Anna dai Capelli Rossi - Tre Libretti Sul Comò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8050" y="279229"/>
            <a:ext cx="2778166" cy="37455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Anna dai capelli rossi: 40 anni fa Takahata diede vita all'orfanella di  Avonlea | AnimeClick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40056"/>
            <a:ext cx="2457436" cy="1826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3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it-IT" sz="2400" i="1" dirty="0" smtClean="0">
                <a:latin typeface="Book Antiqua" panose="02040602050305030304" pitchFamily="18" charset="0"/>
              </a:rPr>
              <a:t>E come non ricordare la piccola Sara </a:t>
            </a:r>
            <a:r>
              <a:rPr lang="it-IT" sz="2400" i="1" dirty="0" err="1" smtClean="0">
                <a:latin typeface="Book Antiqua" panose="02040602050305030304" pitchFamily="18" charset="0"/>
              </a:rPr>
              <a:t>Crew</a:t>
            </a:r>
            <a:r>
              <a:rPr lang="it-IT" sz="2400" i="1" dirty="0" smtClean="0">
                <a:latin typeface="Book Antiqua" panose="02040602050305030304" pitchFamily="18" charset="0"/>
              </a:rPr>
              <a:t>! Una storia  di coraggio e di speranza </a:t>
            </a:r>
            <a:endParaRPr lang="it-IT" sz="2400" i="1" dirty="0">
              <a:latin typeface="Book Antiqua" panose="02040602050305030304" pitchFamily="18" charset="0"/>
            </a:endParaRPr>
          </a:p>
        </p:txBody>
      </p:sp>
      <p:pic>
        <p:nvPicPr>
          <p:cNvPr id="12290" name="Picture 2" descr="Amazon.it: La piccola principessa - Burnett, Frances H. - Lib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1043"/>
            <a:ext cx="3312368" cy="46442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2" name="Picture 4" descr="LOVELY SARA - ANALISI (3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60247"/>
            <a:ext cx="3637037" cy="50058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74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404665"/>
            <a:ext cx="8208912" cy="936104"/>
          </a:xfrm>
        </p:spPr>
        <p:txBody>
          <a:bodyPr>
            <a:normAutofit fontScale="90000"/>
          </a:bodyPr>
          <a:lstStyle/>
          <a:p>
            <a:r>
              <a:rPr lang="it-IT" i="1" dirty="0" smtClean="0">
                <a:latin typeface="Book Antiqua" panose="02040602050305030304" pitchFamily="18" charset="0"/>
              </a:rPr>
              <a:t>E ancora tanti , tanti classici </a:t>
            </a:r>
            <a:endParaRPr lang="it-IT" i="1" dirty="0">
              <a:latin typeface="Book Antiqua" panose="02040602050305030304" pitchFamily="18" charset="0"/>
            </a:endParaRPr>
          </a:p>
        </p:txBody>
      </p:sp>
      <p:pic>
        <p:nvPicPr>
          <p:cNvPr id="13314" name="Picture 2" descr="Le avventure di Tom Sawy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78934"/>
            <a:ext cx="3096344" cy="44423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Le avventure di Oliver Twist (Mondadori) (Oscar classici Vol. 501) eBook:  Dickens, Charles, Oddera, Bruno: Amazon.it: Kindle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98035"/>
            <a:ext cx="3528392" cy="54570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243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4 luglio 1865: per la prima volta viene pubblicato il romanzo “Alice nel  Paese delle meraviglie” | Seietrenta.com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6632"/>
            <a:ext cx="7048500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Alice nel Paese delle meraviglie: 155 anni dalla sua nascita | XXI SECOL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4605495" cy="23900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4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arta da Parati Illustrazione del piccolo principe • Pixers® - Viviamo per  il cambiament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025"/>
          <a:stretch/>
        </p:blipFill>
        <p:spPr bwMode="auto">
          <a:xfrm>
            <a:off x="179512" y="1844824"/>
            <a:ext cx="3099080" cy="39187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Biografie motivazionali: 14 libri per ispirarsi a chi ha superato le  difficoltà della vita | Arricchisciti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60848"/>
            <a:ext cx="2448272" cy="4146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latin typeface="Arial Black" panose="020B0A04020102020204" pitchFamily="34" charset="0"/>
              </a:rPr>
              <a:t>Il libro come àncora di salvezza </a:t>
            </a:r>
            <a:endParaRPr lang="it-IT" b="1" i="1" dirty="0">
              <a:latin typeface="Arial Black" panose="020B0A04020102020204" pitchFamily="34" charset="0"/>
            </a:endParaRPr>
          </a:p>
        </p:txBody>
      </p:sp>
      <p:pic>
        <p:nvPicPr>
          <p:cNvPr id="15370" name="Picture 10" descr="https://encrypted-tbn0.gstatic.com/images?q=tbn:ANd9GcQD_ewyfZQDRuC8_PngAUZtpmfdqOEv7WE5zKPCwN3sFGZDarVy1uKjzTU_PA&amp;usqp=CAc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588" y="1755981"/>
            <a:ext cx="3168352" cy="49006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27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dirty="0" smtClean="0">
                <a:latin typeface="Arial Nova" panose="020B0504020202020204" pitchFamily="34" charset="0"/>
              </a:rPr>
              <a:t>Un libro, per vivere avventure incredibili …..</a:t>
            </a:r>
            <a:endParaRPr lang="it-IT" b="1" dirty="0">
              <a:latin typeface="Arial Nova" panose="020B0504020202020204" pitchFamily="34" charset="0"/>
            </a:endParaRPr>
          </a:p>
        </p:txBody>
      </p:sp>
      <p:sp>
        <p:nvSpPr>
          <p:cNvPr id="3" name="AutoShape 2" descr="Moby Dick eBook di Herman Melville - 1230000242498 | Rakuten Kobo Ital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6" descr="Moby Dick di Battaglia Dino; Alligo S. (cur.) - Bookdealer | I tuoi librai  a domicili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6392" name="Picture 8" descr="Moby Dick - Giu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63858"/>
            <a:ext cx="3672408" cy="5122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l giro del mondo in 80 giorni - Jules Verne - copertina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56" y="1894705"/>
            <a:ext cx="3096344" cy="48853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79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8064896" cy="2016224"/>
          </a:xfrm>
        </p:spPr>
        <p:txBody>
          <a:bodyPr>
            <a:noAutofit/>
          </a:bodyPr>
          <a:lstStyle/>
          <a:p>
            <a:r>
              <a:rPr lang="it-IT" sz="2000" b="1" i="1" dirty="0" smtClean="0">
                <a:latin typeface="Baskerville Old Face" panose="02020602080505020303" pitchFamily="18" charset="0"/>
              </a:rPr>
              <a:t>Leggere, dunque, fa bene al cuore e allo spirito e solo leggendo si vivono tante vite, si scoprono nuovi e fantastici mondi. </a:t>
            </a:r>
            <a:br>
              <a:rPr lang="it-IT" sz="2000" b="1" i="1" dirty="0" smtClean="0">
                <a:latin typeface="Baskerville Old Face" panose="02020602080505020303" pitchFamily="18" charset="0"/>
              </a:rPr>
            </a:br>
            <a:r>
              <a:rPr lang="it-IT" sz="2000" b="1" i="1" dirty="0" smtClean="0">
                <a:latin typeface="Baskerville Old Face" panose="02020602080505020303" pitchFamily="18" charset="0"/>
              </a:rPr>
              <a:t>E’ vero che è fondamentale leggere i classici d’autore ma non dobbiamo dimenticare la nostra storia, la nostra terra, la Calabria ricchissima di storia, di fatti importanti degni di essere conosciuti e studiati….</a:t>
            </a:r>
            <a:br>
              <a:rPr lang="it-IT" sz="2000" b="1" i="1" dirty="0" smtClean="0">
                <a:latin typeface="Baskerville Old Face" panose="02020602080505020303" pitchFamily="18" charset="0"/>
              </a:rPr>
            </a:br>
            <a:r>
              <a:rPr lang="it-IT" sz="2000" b="1" i="1" dirty="0">
                <a:latin typeface="Baskerville Old Face" panose="02020602080505020303" pitchFamily="18" charset="0"/>
              </a:rPr>
              <a:t/>
            </a:r>
            <a:br>
              <a:rPr lang="it-IT" sz="2000" b="1" i="1" dirty="0">
                <a:latin typeface="Baskerville Old Face" panose="02020602080505020303" pitchFamily="18" charset="0"/>
              </a:rPr>
            </a:br>
            <a:endParaRPr lang="it-IT" sz="2000" b="1" i="1" dirty="0">
              <a:latin typeface="Baskerville Old Face" panose="02020602080505020303" pitchFamily="18" charset="0"/>
            </a:endParaRPr>
          </a:p>
        </p:txBody>
      </p:sp>
      <p:pic>
        <p:nvPicPr>
          <p:cNvPr id="17410" name="Picture 2" descr="AMANTEANI NEL MONDO - Amantea in librer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116" y="2378262"/>
            <a:ext cx="2880320" cy="44083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MANTEANI NEL MONDO - Amantea in libreria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67101"/>
            <a:ext cx="3228578" cy="4472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28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sz="2400" b="1" i="1" dirty="0" smtClean="0">
                <a:latin typeface="Book Antiqua" panose="02040602050305030304" pitchFamily="18" charset="0"/>
              </a:rPr>
              <a:t>Ci sono poi i libri che celebrano la storia locale, elogiano la nostra  amata Amantea, che ha lottato per la sua libertà con coraggioso impegno e spirito di abnegazione </a:t>
            </a:r>
            <a:endParaRPr lang="it-IT" sz="2400" b="1" i="1" dirty="0">
              <a:latin typeface="Book Antiqua" panose="02040602050305030304" pitchFamily="18" charset="0"/>
            </a:endParaRPr>
          </a:p>
        </p:txBody>
      </p:sp>
      <p:pic>
        <p:nvPicPr>
          <p:cNvPr id="18438" name="Picture 6" descr="La Rosa d'Aje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01679"/>
            <a:ext cx="4032448" cy="5183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Amazon.it: L'urlo della libertà - Ruggiero, Sergio - Libri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6" r="31640" b="9631"/>
          <a:stretch/>
        </p:blipFill>
        <p:spPr bwMode="auto">
          <a:xfrm>
            <a:off x="4932040" y="1501679"/>
            <a:ext cx="3672408" cy="50777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42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Quando nasce e come si festeggia 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39552" y="1412776"/>
            <a:ext cx="4536504" cy="47419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Il 23 Aprile, in </a:t>
            </a:r>
            <a:r>
              <a:rPr lang="it-IT" dirty="0">
                <a:latin typeface="Baskerville Old Face" panose="02020602080505020303" pitchFamily="18" charset="0"/>
              </a:rPr>
              <a:t>concomitanza del giorno di San Giorgio, </a:t>
            </a:r>
            <a:r>
              <a:rPr lang="it-IT" dirty="0" smtClean="0">
                <a:latin typeface="Baskerville Old Face" panose="02020602080505020303" pitchFamily="18" charset="0"/>
              </a:rPr>
              <a:t>si festeggia la</a:t>
            </a:r>
            <a:r>
              <a:rPr lang="it-IT" dirty="0">
                <a:latin typeface="Baskerville Old Face" panose="02020602080505020303" pitchFamily="18" charset="0"/>
              </a:rPr>
              <a:t> </a:t>
            </a:r>
            <a:r>
              <a:rPr lang="it-IT" b="1" dirty="0">
                <a:latin typeface="Baskerville Old Face" panose="02020602080505020303" pitchFamily="18" charset="0"/>
              </a:rPr>
              <a:t>Giornata Mondiale del Libro e del Diritto d’autore,</a:t>
            </a:r>
            <a:r>
              <a:rPr lang="it-IT" dirty="0">
                <a:latin typeface="Baskerville Old Face" panose="02020602080505020303" pitchFamily="18" charset="0"/>
              </a:rPr>
              <a:t> ricorrenza promossa dall’UNESCO per la valorizzazione e la celebrazione della lettura come attività culturale fondamentale nella storia dei popoli e dell’umanità. La data coincide ed è stata ripresa dall’istituzione internazionale espandendo la già esistente tradizione spagnola e catalana della festa del libro, celebrata a partire dal </a:t>
            </a:r>
            <a:r>
              <a:rPr lang="it-IT" b="1" dirty="0">
                <a:latin typeface="Baskerville Old Face" panose="02020602080505020303" pitchFamily="18" charset="0"/>
              </a:rPr>
              <a:t>1931 per ordine dell’allora re Alfonso XII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2050" name="Picture 2" descr="GIORNATA MONDIALE DEL LIBRO E DEL DIRITTO D'AUTORE - SB Lag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960440" cy="42484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27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8229600" cy="2448272"/>
          </a:xfrm>
        </p:spPr>
        <p:txBody>
          <a:bodyPr>
            <a:normAutofit fontScale="90000"/>
          </a:bodyPr>
          <a:lstStyle/>
          <a:p>
            <a:r>
              <a:rPr lang="it-IT" sz="3600" b="1" dirty="0" smtClean="0">
                <a:latin typeface="Baskerville Old Face" panose="02020602080505020303" pitchFamily="18" charset="0"/>
              </a:rPr>
              <a:t>Grazie ai libri puoi fuggire dalla realtà, viverne altre magari più belle. Leggere dà a ciascuno di noi la possibilità di respirare atmosfere diverse, di attraversare mondi altri, di sognare infiniti spazi e luoghi incantati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/>
              <a:t/>
            </a:r>
            <a:br>
              <a:rPr lang="it-IT" sz="2400" dirty="0"/>
            </a:br>
            <a:r>
              <a:rPr lang="it-IT" sz="2400" dirty="0" smtClean="0"/>
              <a:t/>
            </a:r>
            <a:br>
              <a:rPr lang="it-IT" sz="2400" dirty="0" smtClean="0"/>
            </a:br>
            <a:endParaRPr lang="it-IT" sz="2400" dirty="0"/>
          </a:p>
        </p:txBody>
      </p:sp>
      <p:sp>
        <p:nvSpPr>
          <p:cNvPr id="3" name="AutoShape 2" descr="Libri per volare, weekend dedicato ai piccoli lettori ad Abbadia Isola -  toscanalibri - Il portale della cultura toscan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Libri per volare, weekend dedicato ai piccoli lettori ad Abbadia Isola -  toscanalibri - Il portale della cultura toscan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9462" name="Picture 6" descr="Un libro per volare | Favole e Fantasi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239120"/>
            <a:ext cx="8207697" cy="343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Libri per volare, weekend dedicato ai piccoli lettori ad Abbadia Isola -  toscanalibri - Il portale della cultura toscan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10" descr="Libri per bambini: quali sono i 5 migliori titoli?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12" descr="Progetto Lettura I LIBRI... ALI PER VOLARE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14" descr="blob:https://web.whatsapp.com/9a28bbc3-ea9b-47bd-a42f-a501b8724245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16" descr="blob:https://web.whatsapp.com/9a28bbc3-ea9b-47bd-a42f-a501b8724245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4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5066" y="1700808"/>
            <a:ext cx="2458616" cy="1944216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latin typeface="Book Antiqua" panose="02040602050305030304" pitchFamily="18" charset="0"/>
              </a:rPr>
              <a:t>Un buon libro, da sempre, ci conduce ad una notte serena e con dolci melodie ci porta leggeri nel mondo dei sogni e della immaginazione   </a:t>
            </a:r>
            <a:endParaRPr lang="it-IT" sz="2400" b="1" dirty="0">
              <a:latin typeface="Book Antiqua" panose="02040602050305030304" pitchFamily="18" charset="0"/>
            </a:endParaRPr>
          </a:p>
        </p:txBody>
      </p:sp>
      <p:sp>
        <p:nvSpPr>
          <p:cNvPr id="3" name="AutoShape 2" descr="blob:https://web.whatsapp.com/9a28bbc3-ea9b-47bd-a42f-a501b87242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blob:https://web.whatsapp.com/9a28bbc3-ea9b-47bd-a42f-a501b8724245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485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819"/>
          <a:stretch/>
        </p:blipFill>
        <p:spPr bwMode="auto">
          <a:xfrm>
            <a:off x="2699792" y="170713"/>
            <a:ext cx="6211300" cy="64439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06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La pandemia ci ha costretti a stare in casa e il libro è diventato per molti di noi un ottimo compagno di viaggio per luoghi inesplorati e meravigliosi </a:t>
            </a:r>
            <a:endParaRPr lang="it-IT" sz="2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 descr="Io resto a casa e leggo! La vita ai tempi del Corona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8100897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04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o resto a casa... e... - Simona Maria Corvese - autric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io resto a casa... e... - Simona Maria Corvese - autric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6" descr="io resto a casa... e... - Simona Maria Corvese - autric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8" descr="io resto a casa... e... - Simona Maria Corvese - autrice | Facebook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2" name="Picture 10" descr="Nessuna descrizione della foto disponibile.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0997"/>
            <a:ext cx="8675419" cy="64767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57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3"/>
          <p:cNvSpPr txBox="1">
            <a:spLocks/>
          </p:cNvSpPr>
          <p:nvPr/>
        </p:nvSpPr>
        <p:spPr>
          <a:xfrm>
            <a:off x="467544" y="836712"/>
            <a:ext cx="5472607" cy="550547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it-IT" dirty="0" smtClean="0">
                <a:latin typeface="Baskerville Old Face" panose="02020602080505020303" pitchFamily="18" charset="0"/>
              </a:rPr>
              <a:t>Il 23 aprile, per una strana coincidenza astrale, sembra essere una data particolarmente importante per la storia della letteratura mondiale: nel 1616 morirono infatti nello stesso giorno due pilastri della cultura occidentale come lo scrittore spagnolo </a:t>
            </a:r>
            <a:r>
              <a:rPr lang="it-IT" b="1" dirty="0" smtClean="0">
                <a:latin typeface="Baskerville Old Face" panose="02020602080505020303" pitchFamily="18" charset="0"/>
              </a:rPr>
              <a:t>Miguel de Cervantes, il grandioso autore del Don Chisciotte de la </a:t>
            </a:r>
            <a:r>
              <a:rPr lang="it-IT" b="1" dirty="0" err="1" smtClean="0">
                <a:latin typeface="Baskerville Old Face" panose="02020602080505020303" pitchFamily="18" charset="0"/>
              </a:rPr>
              <a:t>Mancha</a:t>
            </a:r>
            <a:r>
              <a:rPr lang="it-IT" b="1" dirty="0" smtClean="0">
                <a:latin typeface="Baskerville Old Face" panose="02020602080505020303" pitchFamily="18" charset="0"/>
              </a:rPr>
              <a:t>, e l’immortale William Shakespeare</a:t>
            </a:r>
            <a:r>
              <a:rPr lang="it-IT" dirty="0" smtClean="0">
                <a:latin typeface="Baskerville Old Face" panose="02020602080505020303" pitchFamily="18" charset="0"/>
              </a:rPr>
              <a:t>. Si aggiunse a loro anche il primo scrittore meticcio della storia,</a:t>
            </a:r>
            <a:r>
              <a:rPr lang="it-IT" b="1" dirty="0" smtClean="0">
                <a:latin typeface="Baskerville Old Face" panose="02020602080505020303" pitchFamily="18" charset="0"/>
              </a:rPr>
              <a:t> </a:t>
            </a:r>
            <a:r>
              <a:rPr lang="it-IT" b="1" dirty="0" err="1" smtClean="0">
                <a:latin typeface="Baskerville Old Face" panose="02020602080505020303" pitchFamily="18" charset="0"/>
              </a:rPr>
              <a:t>Garcilaso</a:t>
            </a:r>
            <a:r>
              <a:rPr lang="it-IT" b="1" dirty="0" smtClean="0">
                <a:latin typeface="Baskerville Old Face" panose="02020602080505020303" pitchFamily="18" charset="0"/>
              </a:rPr>
              <a:t> </a:t>
            </a:r>
            <a:r>
              <a:rPr lang="it-IT" b="1" dirty="0" err="1" smtClean="0">
                <a:latin typeface="Baskerville Old Face" panose="02020602080505020303" pitchFamily="18" charset="0"/>
              </a:rPr>
              <a:t>El</a:t>
            </a:r>
            <a:r>
              <a:rPr lang="it-IT" b="1" dirty="0" smtClean="0">
                <a:latin typeface="Baskerville Old Face" panose="02020602080505020303" pitchFamily="18" charset="0"/>
              </a:rPr>
              <a:t> Inca de la Vega</a:t>
            </a:r>
            <a:r>
              <a:rPr lang="it-IT" dirty="0" smtClean="0">
                <a:latin typeface="Baskerville Old Face" panose="02020602080505020303" pitchFamily="18" charset="0"/>
              </a:rPr>
              <a:t>. Inoltre, si tratta anche della data di nascita di alcuni importanti autori più prossimi alla nostra epoca, il cui maggiore è il padre di Lolita, il russo naturalizzato </a:t>
            </a:r>
            <a:r>
              <a:rPr lang="it-IT" b="1" dirty="0" smtClean="0">
                <a:latin typeface="Baskerville Old Face" panose="02020602080505020303" pitchFamily="18" charset="0"/>
              </a:rPr>
              <a:t>Vladimir Nabokov.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3074" name="Picture 2" descr="William Shakespeare e Miguel de Cervan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585" y="154895"/>
            <a:ext cx="3212556" cy="24818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nca Garcilaso de la Vega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6" descr="Inca Garcilaso de la Vega - Home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080" name="Picture 8" descr="LITERATURA UNIVERSAL: EL INCA GARCILASO DE LA VEGA, COMENTARIOS RE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60020"/>
            <a:ext cx="3121990" cy="42582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44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850106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Da Barcellona al mondo intero 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4294967295"/>
          </p:nvPr>
        </p:nvSpPr>
        <p:spPr>
          <a:xfrm>
            <a:off x="0" y="1208088"/>
            <a:ext cx="4392613" cy="3455987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it-IT" b="1" dirty="0">
                <a:latin typeface="Baskerville Old Face" panose="02020602080505020303" pitchFamily="18" charset="0"/>
              </a:rPr>
              <a:t>La prima festa del libro si svolse in realtà il 7 ottobre, data di nascita di Miguel de Cervantes, a Barcellona per iniziativa dell’editore Vincent Clavel </a:t>
            </a:r>
            <a:r>
              <a:rPr lang="it-IT" b="1" dirty="0" err="1">
                <a:latin typeface="Baskerville Old Face" panose="02020602080505020303" pitchFamily="18" charset="0"/>
              </a:rPr>
              <a:t>Andrès</a:t>
            </a:r>
            <a:r>
              <a:rPr lang="it-IT" b="1" dirty="0">
                <a:latin typeface="Baskerville Old Face" panose="02020602080505020303" pitchFamily="18" charset="0"/>
              </a:rPr>
              <a:t>.  </a:t>
            </a:r>
            <a:r>
              <a:rPr lang="it-IT" b="1" dirty="0" smtClean="0">
                <a:latin typeface="Baskerville Old Face" panose="02020602080505020303" pitchFamily="18" charset="0"/>
              </a:rPr>
              <a:t>Si voleva così celebrare </a:t>
            </a:r>
            <a:r>
              <a:rPr lang="it-IT" b="1" dirty="0">
                <a:latin typeface="Baskerville Old Face" panose="02020602080505020303" pitchFamily="18" charset="0"/>
              </a:rPr>
              <a:t>con il riferimento a Cervantes l’importanza dello scrittore nella storia della letteratura nazionale. 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5105400" y="2887663"/>
            <a:ext cx="4038600" cy="385445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2000" b="1" dirty="0" smtClean="0">
                <a:latin typeface="Baskerville Old Face" panose="02020602080505020303" pitchFamily="18" charset="0"/>
              </a:rPr>
              <a:t>La ricorrenza è anche detta “Giornata del Libro e della Rosa” proprio in riferimento alle origini catalane: il 23 aprile è infatti anche il giorno di celebrazione di San Giorgio, patrono della Catalogna, ed è tradizione nella regione che gli uomini offrano una rosa in dono alle donne. Da quando le due occasioni coincidono i librai catalani hanno adottato l’usanza di allegare a ogni libro venduto una rosa rossa.</a:t>
            </a:r>
          </a:p>
          <a:p>
            <a:pPr algn="ctr"/>
            <a:endParaRPr lang="it-IT" sz="1800" b="1" dirty="0">
              <a:solidFill>
                <a:srgbClr val="002060"/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Don Chisciotte di Cervantes, riassunto e analisi - Studia Rapi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53" y="4656736"/>
            <a:ext cx="4280065" cy="20846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San Giorgio 2019 - Associazione Italiana Guide e Scouts d'Europa Cattolic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San Giorgio 2019 - Associazione Italiana Guide e Scouts d'Europa Cattolic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4104" name="Picture 8" descr="San Giorgio, la leggenda del cavaliere martire e del drago :ilSicilia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980728"/>
            <a:ext cx="3903156" cy="19077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3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b="1" i="1" dirty="0" smtClean="0">
                <a:latin typeface="Baskerville Old Face" panose="02020602080505020303" pitchFamily="18" charset="0"/>
              </a:rPr>
              <a:t>LA FESTA DEL LIBRO IN ITALIA </a:t>
            </a:r>
            <a:endParaRPr lang="it-IT" b="1" i="1" dirty="0">
              <a:latin typeface="Baskerville Old Face" panose="02020602080505020303" pitchFamily="18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95536" y="1124744"/>
            <a:ext cx="3528392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cap="all" dirty="0"/>
          </a:p>
          <a:p>
            <a:pPr algn="ctr"/>
            <a:r>
              <a:rPr lang="it-IT" sz="2000" b="1" dirty="0">
                <a:latin typeface="Baskerville Old Face" panose="02020602080505020303" pitchFamily="18" charset="0"/>
              </a:rPr>
              <a:t>Oltre alle iniziative di dimensione locale organizzante da librerie, biblioteche e scuole, la Giornata del Libro e del Diritto d’autore </a:t>
            </a:r>
            <a:r>
              <a:rPr lang="it-IT" sz="2000" b="1" dirty="0" smtClean="0">
                <a:latin typeface="Baskerville Old Face" panose="02020602080505020303" pitchFamily="18" charset="0"/>
              </a:rPr>
              <a:t>vede ogni anno diversi eventi che vogliono celebrare l’amore per la cultura, per i libri e per la lettura. L’obiettivo è creare nei ragazzi, e non solo, la passione di leggere, immedesimarsi nelle vicende dei personaggi per vivere idealmente vite parallele e magiche. </a:t>
            </a:r>
            <a:endParaRPr lang="it-IT" sz="2000" b="1" dirty="0">
              <a:latin typeface="Baskerville Old Face" panose="02020602080505020303" pitchFamily="18" charset="0"/>
            </a:endParaRPr>
          </a:p>
        </p:txBody>
      </p:sp>
      <p:pic>
        <p:nvPicPr>
          <p:cNvPr id="5122" name="Picture 2" descr="Giornata mondiale del libro: origini della festa e iniziative (o sconti) da  non perdere - green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844823"/>
            <a:ext cx="5112568" cy="36503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3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Journée mondiale du livre et du droit d'aute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4" descr="Journée mondiale du livre et du droit d'auteu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Journée mondiale du livre et du droit d'aute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53943"/>
            <a:ext cx="8304857" cy="296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orld Book Day 2021: Why It Is Celebrated, Other Interesting Fac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" r="5493"/>
          <a:stretch/>
        </p:blipFill>
        <p:spPr bwMode="auto">
          <a:xfrm>
            <a:off x="1691680" y="3160114"/>
            <a:ext cx="7162800" cy="36098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79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l@sse digitale: Perché leggere e perché leggere i classici: alcuni  consigl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39"/>
            <a:ext cx="8784976" cy="608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52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5 motivi per leggere, per grandi e piccoli | genitoricrescono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836" b="5102"/>
          <a:stretch/>
        </p:blipFill>
        <p:spPr bwMode="auto">
          <a:xfrm>
            <a:off x="357242" y="404664"/>
            <a:ext cx="8679254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802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lgerian" panose="04020705040A02060702" pitchFamily="82" charset="0"/>
              </a:rPr>
              <a:t>Quali libri scegliere? </a:t>
            </a:r>
            <a:endParaRPr lang="it-IT" dirty="0">
              <a:latin typeface="Algerian" panose="04020705040A02060702" pitchFamily="82" charset="0"/>
            </a:endParaRPr>
          </a:p>
        </p:txBody>
      </p:sp>
      <p:pic>
        <p:nvPicPr>
          <p:cNvPr id="8194" name="Picture 2" descr="https://images-eu.ssl-images-amazon.com/images/I/51bVo-yoOQL._SY264_BO1,204,203,200_QL40_ML2_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84700">
            <a:off x="401680" y="2412321"/>
            <a:ext cx="2453450" cy="33990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Libri per ragazzi 12-13 anni - Nostrofiglio.it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96288">
            <a:off x="5882285" y="1743707"/>
            <a:ext cx="2767948" cy="41938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Libri per ragazzi 12-13 anni - Nostrofiglio.it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004" y="1457818"/>
            <a:ext cx="2449939" cy="36993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762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291</TotalTime>
  <Words>488</Words>
  <Application>Microsoft Office PowerPoint</Application>
  <PresentationFormat>Presentazione su schermo (4:3)</PresentationFormat>
  <Paragraphs>25</Paragraphs>
  <Slides>23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4" baseType="lpstr">
      <vt:lpstr>Tema di Office</vt:lpstr>
      <vt:lpstr>ISTITUTO COMPRENSIVO CAMPORA-AIELLO  Scuola Secondaria di primo grado plesso di Campora  a.s. 2020/2021 </vt:lpstr>
      <vt:lpstr>Quando nasce e come si festeggia  </vt:lpstr>
      <vt:lpstr>Presentazione standard di PowerPoint</vt:lpstr>
      <vt:lpstr>Da Barcellona al mondo intero </vt:lpstr>
      <vt:lpstr>LA FESTA DEL LIBRO IN ITALIA </vt:lpstr>
      <vt:lpstr>Presentazione standard di PowerPoint</vt:lpstr>
      <vt:lpstr>Presentazione standard di PowerPoint</vt:lpstr>
      <vt:lpstr>Presentazione standard di PowerPoint</vt:lpstr>
      <vt:lpstr>Quali libri scegliere? </vt:lpstr>
      <vt:lpstr>E ancora…..</vt:lpstr>
      <vt:lpstr>E i grandi classici??? </vt:lpstr>
      <vt:lpstr>Libri che lasciano grandi insegnamenti!!! </vt:lpstr>
      <vt:lpstr>E come non ricordare la piccola Sara Crew! Una storia  di coraggio e di speranza </vt:lpstr>
      <vt:lpstr>E ancora tanti , tanti classici </vt:lpstr>
      <vt:lpstr>Presentazione standard di PowerPoint</vt:lpstr>
      <vt:lpstr>Il libro come àncora di salvezza </vt:lpstr>
      <vt:lpstr>Un libro, per vivere avventure incredibili …..</vt:lpstr>
      <vt:lpstr>Leggere, dunque, fa bene al cuore e allo spirito e solo leggendo si vivono tante vite, si scoprono nuovi e fantastici mondi.  E’ vero che è fondamentale leggere i classici d’autore ma non dobbiamo dimenticare la nostra storia, la nostra terra, la Calabria ricchissima di storia, di fatti importanti degni di essere conosciuti e studiati….  </vt:lpstr>
      <vt:lpstr>Ci sono poi i libri che celebrano la storia locale, elogiano la nostra  amata Amantea, che ha lottato per la sua libertà con coraggioso impegno e spirito di abnegazione </vt:lpstr>
      <vt:lpstr>Grazie ai libri puoi fuggire dalla realtà, viverne altre magari più belle. Leggere dà a ciascuno di noi la possibilità di respirare atmosfere diverse, di attraversare mondi altri, di sognare infiniti spazi e luoghi incantati   </vt:lpstr>
      <vt:lpstr>Un buon libro, da sempre, ci conduce ad una notte serena e con dolci melodie ci porta leggeri nel mondo dei sogni e della immaginazione   </vt:lpstr>
      <vt:lpstr>La pandemia ci ha costretti a stare in casa e il libro è diventato per molti di noi un ottimo compagno di viaggio per luoghi inesplorati e meravigliosi </vt:lpstr>
      <vt:lpstr>Presentazione standard di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ISTITUTO COMPRENSIVO CAMPORA-AIELLO  Scuola Secondaria di primo grado plesso di Campora  GIORNATA MONDIALE DELLA TERRA  a.s. 2020-2021</dc:title>
  <dc:creator>Ada</dc:creator>
  <cp:lastModifiedBy>Ada</cp:lastModifiedBy>
  <cp:revision>24</cp:revision>
  <dcterms:created xsi:type="dcterms:W3CDTF">2021-04-23T16:29:21Z</dcterms:created>
  <dcterms:modified xsi:type="dcterms:W3CDTF">2021-04-24T08:17:57Z</dcterms:modified>
</cp:coreProperties>
</file>